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7034213" cy="10164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E6E6E6"/>
    <a:srgbClr val="C5E0B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32" autoAdjust="0"/>
  </p:normalViewPr>
  <p:slideViewPr>
    <p:cSldViewPr snapToGrid="0">
      <p:cViewPr>
        <p:scale>
          <a:sx n="100" d="100"/>
          <a:sy n="100" d="100"/>
        </p:scale>
        <p:origin x="1476" y="-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48158" cy="510003"/>
          </a:xfrm>
          <a:prstGeom prst="rect">
            <a:avLst/>
          </a:prstGeom>
        </p:spPr>
        <p:txBody>
          <a:bodyPr vert="horz" lIns="93881" tIns="46941" rIns="93881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84428" y="2"/>
            <a:ext cx="3048158" cy="510003"/>
          </a:xfrm>
          <a:prstGeom prst="rect">
            <a:avLst/>
          </a:prstGeom>
        </p:spPr>
        <p:txBody>
          <a:bodyPr vert="horz" lIns="93881" tIns="46941" rIns="93881" bIns="46941" rtlCol="0"/>
          <a:lstStyle>
            <a:lvl1pPr algn="r">
              <a:defRPr sz="1200"/>
            </a:lvl1pPr>
          </a:lstStyle>
          <a:p>
            <a:fld id="{BE74523B-3AED-45AC-98FC-B35470FB3693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1588"/>
            <a:ext cx="2373313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1" tIns="46941" rIns="93881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3422" y="4891794"/>
            <a:ext cx="5627370" cy="4002375"/>
          </a:xfrm>
          <a:prstGeom prst="rect">
            <a:avLst/>
          </a:prstGeom>
        </p:spPr>
        <p:txBody>
          <a:bodyPr vert="horz" lIns="93881" tIns="46941" rIns="93881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654762"/>
            <a:ext cx="3048158" cy="510002"/>
          </a:xfrm>
          <a:prstGeom prst="rect">
            <a:avLst/>
          </a:prstGeom>
        </p:spPr>
        <p:txBody>
          <a:bodyPr vert="horz" lIns="93881" tIns="46941" rIns="93881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84428" y="9654762"/>
            <a:ext cx="3048158" cy="510002"/>
          </a:xfrm>
          <a:prstGeom prst="rect">
            <a:avLst/>
          </a:prstGeom>
        </p:spPr>
        <p:txBody>
          <a:bodyPr vert="horz" lIns="93881" tIns="46941" rIns="93881" bIns="46941" rtlCol="0" anchor="b"/>
          <a:lstStyle>
            <a:lvl1pPr algn="r">
              <a:defRPr sz="1200"/>
            </a:lvl1pPr>
          </a:lstStyle>
          <a:p>
            <a:fld id="{FB181D1D-B67A-4D1B-AAB4-7D3D5CC654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7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64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81D1D-B67A-4D1B-AAB4-7D3D5CC654A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679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16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48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73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70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68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9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1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635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23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46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62A0D-9032-4251-8A35-FC74491E27C6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FDCDA-4921-47B2-8B3E-33DBF13049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74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7977" y="7214921"/>
            <a:ext cx="789891" cy="59198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17000" y="5307567"/>
            <a:ext cx="6624000" cy="154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182563" indent="-182563"/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7296" y="4864972"/>
            <a:ext cx="6816555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760" y="5337903"/>
            <a:ext cx="6831768" cy="165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ja-JP" altLang="en-US" sz="2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支給対象となる世帯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ja-JP" altLang="en-US" sz="14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いずれか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にあてはまる世帯）</a:t>
            </a:r>
            <a:endParaRPr kumimoji="1" lang="ja-JP" altLang="en-US" sz="2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530983"/>
            <a:ext cx="6858000" cy="129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36000" rtlCol="0" anchor="ctr"/>
          <a:lstStyle/>
          <a:p>
            <a:pPr algn="ctr">
              <a:lnSpc>
                <a:spcPts val="3000"/>
              </a:lnSpc>
            </a:pPr>
            <a:endParaRPr kumimoji="1" lang="ja-JP" altLang="en-US" sz="2000" b="1" spc="3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23678" y="4864972"/>
            <a:ext cx="6520174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支給</a:t>
            </a:r>
            <a:r>
              <a:rPr kumimoji="1" lang="ja-JP" altLang="en-US" sz="2200" b="1" spc="200" dirty="0" smtClean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対象</a:t>
            </a:r>
            <a:endParaRPr kumimoji="1" lang="ja-JP" altLang="en-US" sz="2200" b="1" spc="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188381" y="5741587"/>
            <a:ext cx="2814126" cy="972000"/>
          </a:xfrm>
          <a:prstGeom prst="roundRect">
            <a:avLst>
              <a:gd name="adj" fmla="val 8827"/>
            </a:avLst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世帯全員の令和５年度</a:t>
            </a:r>
            <a:r>
              <a:rPr kumimoji="1"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「住民税均等割が非課税」</a:t>
            </a:r>
            <a:r>
              <a:rPr kumimoji="1" lang="en-US" altLang="ja-JP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の世帯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3119044" y="5741587"/>
            <a:ext cx="3550676" cy="972000"/>
          </a:xfrm>
          <a:prstGeom prst="roundRect">
            <a:avLst>
              <a:gd name="adj" fmla="val 7848"/>
            </a:avLst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令和５年１月</a:t>
            </a:r>
            <a:r>
              <a:rPr kumimoji="1" lang="ja-JP" altLang="en-US" sz="16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以降</a:t>
            </a:r>
            <a:r>
              <a:rPr kumimoji="1" lang="ja-JP" altLang="en-US" sz="160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160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kumimoji="1" lang="ja-JP" altLang="en-US" sz="160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</a:t>
            </a: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に転入し、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世帯全員の令和５年度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16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「住民税均等割が非課税」</a:t>
            </a: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の世帯</a:t>
            </a:r>
          </a:p>
        </p:txBody>
      </p:sp>
      <p:sp>
        <p:nvSpPr>
          <p:cNvPr id="9" name="下矢印 8"/>
          <p:cNvSpPr/>
          <p:nvPr/>
        </p:nvSpPr>
        <p:spPr>
          <a:xfrm>
            <a:off x="1032837" y="6716327"/>
            <a:ext cx="1188720" cy="396000"/>
          </a:xfrm>
          <a:prstGeom prst="downArrow">
            <a:avLst>
              <a:gd name="adj1" fmla="val 50000"/>
              <a:gd name="adj2" fmla="val 52764"/>
            </a:avLst>
          </a:prstGeom>
          <a:solidFill>
            <a:srgbClr val="FFC000"/>
          </a:solidFill>
          <a:ln w="2222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5" name="下矢印 24"/>
          <p:cNvSpPr/>
          <p:nvPr/>
        </p:nvSpPr>
        <p:spPr>
          <a:xfrm>
            <a:off x="4418176" y="6716327"/>
            <a:ext cx="1188720" cy="396000"/>
          </a:xfrm>
          <a:prstGeom prst="downArrow">
            <a:avLst>
              <a:gd name="adj1" fmla="val 50000"/>
              <a:gd name="adj2" fmla="val 5276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7001" y="7146311"/>
            <a:ext cx="2885506" cy="220850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144000" rIns="36000">
            <a:noAutofit/>
          </a:bodyPr>
          <a:lstStyle/>
          <a:p>
            <a:pPr algn="ctr">
              <a:lnSpc>
                <a:spcPct val="110000"/>
              </a:lnSpc>
            </a:pPr>
            <a:r>
              <a:rPr kumimoji="1" lang="ja-JP" altLang="en-US" sz="16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kumimoji="1" lang="ja-JP" altLang="en-US" sz="1600" u="sng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</a:t>
            </a:r>
            <a:r>
              <a:rPr kumimoji="1" lang="ja-JP" altLang="en-US" sz="16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</a:t>
            </a:r>
            <a:endParaRPr kumimoji="1" lang="en-US" altLang="ja-JP" sz="1600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10000"/>
              </a:lnSpc>
            </a:pPr>
            <a:r>
              <a:rPr kumimoji="1" lang="ja-JP" altLang="en-US" sz="1600" u="sng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確認書が届きます（要返送）</a:t>
            </a:r>
            <a:endParaRPr kumimoji="1" lang="en-US" altLang="ja-JP" sz="1200" u="sng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10000"/>
              </a:lnSpc>
            </a:pPr>
            <a:endParaRPr kumimoji="1" lang="en-US" altLang="ja-JP" sz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令和５年６月１日時点で住民登録がある</a:t>
            </a:r>
            <a:endParaRPr lang="en-US" altLang="ja-JP" sz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場合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lang="ja-JP" altLang="en-US" sz="12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</a:t>
            </a:r>
            <a:r>
              <a:rPr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から確認書が送付されます</a:t>
            </a:r>
            <a:r>
              <a:rPr lang="ja-JP" altLang="en-US" sz="1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en-US" altLang="ja-JP" sz="1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-9000" y="9527107"/>
            <a:ext cx="687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400" spc="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支給手続きや支給要件の詳細は裏面をご確認ください。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3119044" y="7146310"/>
            <a:ext cx="3627684" cy="220850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36000" tIns="540000" rIns="36000">
            <a:no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申請期限：令和</a:t>
            </a:r>
            <a:r>
              <a:rPr kumimoji="1" lang="ja-JP" altLang="en-US" sz="1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５年１１月３０日（木）</a:t>
            </a:r>
            <a:r>
              <a:rPr kumimoji="1"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まで</a:t>
            </a:r>
            <a:endParaRPr kumimoji="1" lang="en-US" altLang="ja-JP" sz="1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</a:t>
            </a:r>
            <a:r>
              <a:rPr lang="en-US" altLang="ja-JP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申請書配布先</a:t>
            </a:r>
            <a:r>
              <a:rPr lang="en-US" altLang="ja-JP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  <a:r>
              <a:rPr lang="ja-JP" altLang="en-US" sz="1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lang="ja-JP" altLang="en-US" sz="1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市役所</a:t>
            </a:r>
            <a:endParaRPr lang="en-US" altLang="ja-JP" sz="1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endParaRPr kumimoji="1" lang="ja-JP" altLang="en-US" sz="12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>
              <a:lnSpc>
                <a:spcPct val="110000"/>
              </a:lnSpc>
            </a:pPr>
            <a:endParaRPr kumimoji="1" lang="ja-JP" altLang="en-US" sz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238645" y="7217593"/>
            <a:ext cx="2726074" cy="380480"/>
          </a:xfrm>
          <a:prstGeom prst="rect">
            <a:avLst/>
          </a:prstGeom>
          <a:solidFill>
            <a:srgbClr val="FF0000"/>
          </a:solidFill>
          <a:ln w="28575">
            <a:noFill/>
          </a:ln>
        </p:spPr>
        <p:txBody>
          <a:bodyPr wrap="square" tIns="72000" bIns="0" anchor="ctr" anchorCtr="0">
            <a:spAutoFit/>
          </a:bodyPr>
          <a:lstStyle/>
          <a:p>
            <a:pPr algn="ctr"/>
            <a:r>
              <a:rPr kumimoji="1" lang="ja-JP" altLang="en-US" sz="2000" b="1" spc="1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申請が必要です</a:t>
            </a:r>
            <a:endParaRPr kumimoji="1" lang="en-US" altLang="ja-JP" sz="2000" b="1" spc="1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233538" y="8910693"/>
            <a:ext cx="2591549" cy="324498"/>
          </a:xfrm>
          <a:prstGeom prst="rect">
            <a:avLst/>
          </a:prstGeom>
          <a:solidFill>
            <a:srgbClr val="92D050"/>
          </a:solidFill>
          <a:ln w="12700">
            <a:noFill/>
            <a:prstDash val="sysDash"/>
          </a:ln>
        </p:spPr>
        <p:txBody>
          <a:bodyPr wrap="square" tIns="72000" bIns="36000" anchor="ctr" anchorCtr="0">
            <a:spAutoFit/>
          </a:bodyPr>
          <a:lstStyle/>
          <a:p>
            <a:pPr algn="ctr"/>
            <a:r>
              <a:rPr lang="ja-JP" altLang="en-US" sz="1400" b="1" spc="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詳しくは裏面「</a:t>
            </a:r>
            <a:r>
              <a:rPr lang="en-US" altLang="ja-JP" sz="1400" b="1" spc="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I</a:t>
            </a:r>
            <a:r>
              <a:rPr lang="ja-JP" altLang="en-US" sz="1400" b="1" spc="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」へ</a:t>
            </a:r>
            <a:endParaRPr lang="en-US" altLang="ja-JP" sz="1400" b="1" spc="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3630986" y="8910693"/>
            <a:ext cx="3024000" cy="324498"/>
          </a:xfrm>
          <a:prstGeom prst="rect">
            <a:avLst/>
          </a:prstGeom>
          <a:solidFill>
            <a:srgbClr val="92D050"/>
          </a:solidFill>
          <a:ln w="12700">
            <a:noFill/>
            <a:prstDash val="sysDash"/>
          </a:ln>
        </p:spPr>
        <p:txBody>
          <a:bodyPr wrap="square" tIns="72000" bIns="36000" anchor="ctr" anchorCtr="0">
            <a:spAutoFit/>
          </a:bodyPr>
          <a:lstStyle/>
          <a:p>
            <a:pPr algn="ctr"/>
            <a:r>
              <a:rPr lang="ja-JP" altLang="en-US" sz="1400" b="1" spc="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詳しくは裏面「</a:t>
            </a:r>
            <a:r>
              <a:rPr lang="en-US" altLang="ja-JP" sz="1400" b="1" spc="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lang="ja-JP" altLang="en-US" sz="1400" b="1" spc="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」へ</a:t>
            </a:r>
            <a:endParaRPr lang="en-US" altLang="ja-JP" sz="1400" b="1" spc="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0" y="611436"/>
            <a:ext cx="685800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kumimoji="1" lang="ja-JP" altLang="en-US" sz="2600" b="1" spc="2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電力・ガス・食料品等価格高騰</a:t>
            </a:r>
            <a:endParaRPr kumimoji="1" lang="en-US" altLang="ja-JP" sz="2600" b="1" spc="200" dirty="0">
              <a:solidFill>
                <a:prstClr val="white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lvl="0" algn="ctr">
              <a:lnSpc>
                <a:spcPts val="3000"/>
              </a:lnSpc>
            </a:pPr>
            <a:r>
              <a:rPr kumimoji="1" lang="ja-JP" altLang="en-US" sz="2600" b="1" spc="200" dirty="0">
                <a:solidFill>
                  <a:prstClr val="white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重点支援給付金</a:t>
            </a:r>
            <a:r>
              <a:rPr kumimoji="1" lang="ja-JP" altLang="en-US" sz="16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</a:t>
            </a:r>
            <a:r>
              <a:rPr kumimoji="1" lang="en-US" altLang="ja-JP" sz="16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3</a:t>
            </a:r>
            <a:r>
              <a:rPr kumimoji="1" lang="ja-JP" altLang="en-US" sz="16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  <a:r>
              <a:rPr kumimoji="1" lang="en-US" altLang="ja-JP" sz="16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/1</a:t>
            </a:r>
            <a:r>
              <a:rPr kumimoji="1" lang="ja-JP" altLang="en-US" sz="16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世帯）</a:t>
            </a:r>
            <a:r>
              <a:rPr kumimoji="1" lang="ja-JP" altLang="en-US" sz="26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のご案内</a:t>
            </a:r>
            <a:endParaRPr kumimoji="1" lang="en-US" altLang="ja-JP" sz="2600" b="1" spc="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lvl="0" algn="ctr">
              <a:spcBef>
                <a:spcPts val="300"/>
              </a:spcBef>
            </a:pPr>
            <a:r>
              <a:rPr kumimoji="1" lang="ja-JP" altLang="en-US" sz="2000" spc="25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受給には手続きが必要です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07F347-FAA0-E5F1-CA5D-DA0196E5EC46}"/>
              </a:ext>
            </a:extLst>
          </p:cNvPr>
          <p:cNvSpPr/>
          <p:nvPr/>
        </p:nvSpPr>
        <p:spPr>
          <a:xfrm>
            <a:off x="305809" y="2033788"/>
            <a:ext cx="6285670" cy="144392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tIns="72000" bIns="36000" anchor="ctr" anchorCtr="0">
            <a:no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5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電力・ガス・食料品等価格高騰重点支援給付金</a:t>
            </a:r>
            <a:r>
              <a:rPr kumimoji="1" lang="ja-JP" altLang="en-US" sz="1550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（１世帯あたり３万円）</a:t>
            </a:r>
            <a:r>
              <a:rPr kumimoji="1" lang="ja-JP" altLang="en-US" sz="15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は、</a:t>
            </a:r>
            <a:r>
              <a:rPr kumimoji="1" lang="ja-JP" altLang="en-US" sz="155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住民税均等割非課税世帯</a:t>
            </a:r>
            <a:r>
              <a:rPr kumimoji="1" lang="ja-JP" altLang="en-US" sz="15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に対して支給されます。</a:t>
            </a:r>
            <a:endParaRPr kumimoji="1" lang="en-US" altLang="ja-JP" sz="15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5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給付金を受給するためには、</a:t>
            </a:r>
            <a:r>
              <a:rPr kumimoji="1" lang="ja-JP" altLang="en-US" sz="1550" u="sng" spc="1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手続きが必要</a:t>
            </a:r>
            <a:r>
              <a:rPr kumimoji="1" lang="ja-JP" altLang="en-US" sz="15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です。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2F56176-FDAE-D76A-1CCF-E30CD89B2DC5}"/>
              </a:ext>
            </a:extLst>
          </p:cNvPr>
          <p:cNvSpPr/>
          <p:nvPr/>
        </p:nvSpPr>
        <p:spPr>
          <a:xfrm>
            <a:off x="363927" y="4194410"/>
            <a:ext cx="21595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１世帯あたり</a:t>
            </a:r>
            <a:r>
              <a:rPr kumimoji="1" lang="ja-JP" altLang="en-US" sz="2600" spc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</a:t>
            </a:r>
            <a:r>
              <a:rPr kumimoji="1" lang="ja-JP" altLang="en-US" spc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万円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409BC5F-C608-2688-9526-E0998021A1EB}"/>
              </a:ext>
            </a:extLst>
          </p:cNvPr>
          <p:cNvSpPr/>
          <p:nvPr/>
        </p:nvSpPr>
        <p:spPr>
          <a:xfrm>
            <a:off x="3504899" y="4148896"/>
            <a:ext cx="332277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5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kumimoji="1" lang="ja-JP" altLang="en-US" sz="15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</a:t>
            </a:r>
            <a:r>
              <a:rPr kumimoji="1" lang="ja-JP" altLang="en-US" sz="1500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が確認書を受理した日から</a:t>
            </a:r>
            <a:endParaRPr kumimoji="1" lang="en-US" altLang="ja-JP" sz="1500" u="sng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500" u="sng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４週間後</a:t>
            </a:r>
            <a:r>
              <a:rPr kumimoji="1" lang="ja-JP" altLang="en-US" sz="15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が目安です。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0A3689B-5E4F-5732-0793-89DBDC5E6F86}"/>
              </a:ext>
            </a:extLst>
          </p:cNvPr>
          <p:cNvSpPr/>
          <p:nvPr/>
        </p:nvSpPr>
        <p:spPr>
          <a:xfrm>
            <a:off x="35399" y="3714390"/>
            <a:ext cx="33480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F4659C9-093B-1FAB-8F4C-C40DD755B0C7}"/>
              </a:ext>
            </a:extLst>
          </p:cNvPr>
          <p:cNvSpPr/>
          <p:nvPr/>
        </p:nvSpPr>
        <p:spPr>
          <a:xfrm>
            <a:off x="331780" y="3712431"/>
            <a:ext cx="3051619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給付金の支給額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BA6F6A8-50A8-5EE8-05F6-215D5B9AA0DC}"/>
              </a:ext>
            </a:extLst>
          </p:cNvPr>
          <p:cNvSpPr/>
          <p:nvPr/>
        </p:nvSpPr>
        <p:spPr>
          <a:xfrm>
            <a:off x="3479678" y="3714390"/>
            <a:ext cx="33480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BEDC812-8A87-96AF-C555-99092D665BB1}"/>
              </a:ext>
            </a:extLst>
          </p:cNvPr>
          <p:cNvSpPr/>
          <p:nvPr/>
        </p:nvSpPr>
        <p:spPr>
          <a:xfrm>
            <a:off x="3789206" y="3710514"/>
            <a:ext cx="3038472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給付金の支給時期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DE03FB3-AB2B-A11C-CDB6-5B9EB2044BFB}"/>
              </a:ext>
            </a:extLst>
          </p:cNvPr>
          <p:cNvSpPr/>
          <p:nvPr/>
        </p:nvSpPr>
        <p:spPr>
          <a:xfrm>
            <a:off x="60500" y="203784"/>
            <a:ext cx="496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b="1" spc="30" dirty="0">
                <a:solidFill>
                  <a:schemeClr val="accent4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令和５年度住民税均等割非課税世帯の皆さまへ</a:t>
            </a:r>
          </a:p>
        </p:txBody>
      </p:sp>
      <p:pic>
        <p:nvPicPr>
          <p:cNvPr id="28" name="図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56" y="47682"/>
            <a:ext cx="458730" cy="45873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896" y="0"/>
            <a:ext cx="498629" cy="536931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6896" y="2713939"/>
            <a:ext cx="704057" cy="6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3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99550" y="1324366"/>
            <a:ext cx="6624000" cy="22947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t" anchorCtr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対象となる世帯には</a:t>
            </a:r>
            <a:r>
              <a:rPr kumimoji="1" lang="ja-JP" altLang="en-US" sz="15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kumimoji="1" lang="ja-JP" altLang="en-US" sz="15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</a:t>
            </a: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から、給付内容や確認事項が書かれた</a:t>
            </a:r>
            <a:r>
              <a:rPr kumimoji="1" lang="en-US" altLang="ja-JP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確認書が届きます。</a:t>
            </a: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中身を確認して</a:t>
            </a:r>
            <a:r>
              <a:rPr kumimoji="1" lang="ja-JP" altLang="en-US" sz="15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kumimoji="1" lang="ja-JP" altLang="en-US" sz="15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</a:t>
            </a: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2000" b="1" u="sng" spc="9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返信してください</a:t>
            </a: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182563">
              <a:lnSpc>
                <a:spcPct val="110000"/>
              </a:lnSpc>
              <a:spcBef>
                <a:spcPts val="200"/>
              </a:spcBef>
            </a:pPr>
            <a:r>
              <a:rPr kumimoji="1" lang="en-US" altLang="ja-JP" sz="13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【</a:t>
            </a:r>
            <a:r>
              <a:rPr kumimoji="1" lang="ja-JP" altLang="en-US" sz="13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確認事項</a:t>
            </a:r>
            <a:r>
              <a:rPr kumimoji="1" lang="en-US" altLang="ja-JP" sz="13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】</a:t>
            </a:r>
          </a:p>
          <a:p>
            <a:pPr indent="444500">
              <a:lnSpc>
                <a:spcPct val="110000"/>
              </a:lnSpc>
            </a:pPr>
            <a:r>
              <a:rPr kumimoji="1" lang="ja-JP" altLang="en-US" sz="13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①記載された給付金振り込み口座番号に誤りがないか</a:t>
            </a:r>
            <a:endParaRPr kumimoji="1" lang="en-US" altLang="ja-JP" sz="13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indent="444500">
              <a:lnSpc>
                <a:spcPct val="110000"/>
              </a:lnSpc>
            </a:pPr>
            <a:r>
              <a:rPr kumimoji="1" lang="ja-JP" altLang="en-US" sz="13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②住民税が課税されている方の扶養親族のみの世帯ではないこと</a:t>
            </a:r>
            <a:endParaRPr kumimoji="1" lang="en-US" altLang="ja-JP" sz="13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en-US" altLang="ja-JP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※</a:t>
            </a: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税情報が変更され、非課税世帯ではなくなった場合はお申し出ください。</a:t>
            </a: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5440680" y="1780867"/>
            <a:ext cx="1255665" cy="767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4529" y="4827279"/>
            <a:ext cx="6624000" cy="22788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t" anchorCtr="0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給付金を受け取るには、</a:t>
            </a:r>
            <a:r>
              <a:rPr kumimoji="1" lang="ja-JP" altLang="en-US" sz="2000" b="1" u="sng" spc="9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申請が必要</a:t>
            </a: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です。</a:t>
            </a: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申請書に必要事項を記入して、添付書類と一緒に</a:t>
            </a:r>
            <a:r>
              <a:rPr kumimoji="1" lang="en-US" altLang="ja-JP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/>
            </a:r>
            <a:br>
              <a:rPr kumimoji="1" lang="en-US" altLang="ja-JP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15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直接または郵送でご提出ください。</a:t>
            </a: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kumimoji="1" lang="ja-JP" altLang="en-US" sz="1500" dirty="0" smtClean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申請書は桶川市役所窓口で受け取るか桶川市ホームページからダウンロードしてください。（ご自宅に郵送することも可能です。）</a:t>
            </a:r>
            <a:endParaRPr kumimoji="1" lang="en-US" altLang="ja-JP" sz="15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70420" y="4984493"/>
            <a:ext cx="1587135" cy="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2529" y="459253"/>
            <a:ext cx="6768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Ⅰ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b="1" spc="8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令和５年度住民税（均等割）が非課税の世帯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45000" y="7079223"/>
            <a:ext cx="6768000" cy="1212008"/>
          </a:xfrm>
          <a:prstGeom prst="roundRect">
            <a:avLst>
              <a:gd name="adj" fmla="val 0"/>
            </a:avLst>
          </a:prstGeom>
          <a:noFill/>
          <a:ln w="635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住民税非課税世帯等に対する給付金の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</a:pPr>
            <a:r>
              <a:rPr kumimoji="1" lang="ja-JP" altLang="en-US" sz="1600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</a:t>
            </a:r>
            <a:r>
              <a:rPr kumimoji="1" lang="ja-JP" altLang="en-US" sz="1600" b="1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「振り込め詐欺」や「個人情報の詐取」</a:t>
            </a:r>
            <a:r>
              <a:rPr kumimoji="1" lang="ja-JP" altLang="en-US" sz="14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にご注意ください！</a:t>
            </a:r>
            <a:endParaRPr kumimoji="1" lang="en-US" altLang="ja-JP" sz="14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kumimoji="1"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自宅や職場などに都道府県・市区町村や国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の職員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)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などをかたる不審な電話や郵便があった場合は、お住まいの市区町村や最寄りの警察署か警察相談専用電話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(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＃</a:t>
            </a:r>
            <a:r>
              <a:rPr kumimoji="1" lang="en-US" altLang="ja-JP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9110)</a:t>
            </a:r>
            <a:r>
              <a:rPr kumimoji="1" lang="ja-JP" altLang="en-US" sz="12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にご連絡ください。</a:t>
            </a:r>
            <a:endParaRPr kumimoji="1" lang="en-US" altLang="ja-JP" sz="12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31899" y="7235862"/>
            <a:ext cx="540000" cy="54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14529" y="7271073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！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1899" y="947258"/>
            <a:ext cx="658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u="sng" dirty="0">
                <a:solidFill>
                  <a:srgbClr val="FF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世帯の全ての方</a:t>
            </a: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が、令和</a:t>
            </a:r>
            <a:r>
              <a:rPr lang="en-US" altLang="ja-JP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5</a:t>
            </a: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年１月１日以前から現住所にお住まいの場合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31899" y="4270443"/>
            <a:ext cx="649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令和５年１月２日以降</a:t>
            </a:r>
            <a:r>
              <a:rPr lang="ja-JP" altLang="en-US" sz="1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桶川</a:t>
            </a:r>
            <a:r>
              <a:rPr lang="ja-JP" altLang="en-US" sz="1400" b="1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</a:t>
            </a:r>
            <a:r>
              <a:rPr lang="ja-JP" altLang="en-US" sz="1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に転入した世帯や、世帯員のなかに令和５年１月２日以降に転入した方がいる場合</a:t>
            </a: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3089" y="4905577"/>
            <a:ext cx="1125445" cy="84532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4450" y="7060467"/>
            <a:ext cx="766267" cy="656402"/>
          </a:xfrm>
          <a:prstGeom prst="rect">
            <a:avLst/>
          </a:prstGeom>
        </p:spPr>
      </p:pic>
      <p:pic>
        <p:nvPicPr>
          <p:cNvPr id="50" name="図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6529" y="7394027"/>
            <a:ext cx="612000" cy="503182"/>
          </a:xfrm>
          <a:prstGeom prst="rect">
            <a:avLst/>
          </a:prstGeom>
        </p:spPr>
      </p:pic>
      <p:sp>
        <p:nvSpPr>
          <p:cNvPr id="51" name="正方形/長方形 50"/>
          <p:cNvSpPr/>
          <p:nvPr/>
        </p:nvSpPr>
        <p:spPr>
          <a:xfrm>
            <a:off x="0" y="0"/>
            <a:ext cx="685800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96381" y="0"/>
            <a:ext cx="6561619" cy="360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0" rtlCol="0" anchor="ctr"/>
          <a:lstStyle/>
          <a:p>
            <a:r>
              <a:rPr kumimoji="1" lang="ja-JP" altLang="en-US" sz="2200" b="1" spc="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給付金の支給手続き</a:t>
            </a:r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5577724" y="1808480"/>
            <a:ext cx="1063605" cy="731919"/>
            <a:chOff x="1138237" y="3651985"/>
            <a:chExt cx="4181361" cy="2877401"/>
          </a:xfrm>
          <a:noFill/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8237" y="3651985"/>
              <a:ext cx="4181361" cy="2877401"/>
            </a:xfrm>
            <a:prstGeom prst="rect">
              <a:avLst/>
            </a:prstGeom>
            <a:grpFill/>
          </p:spPr>
        </p:pic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7816" y="4341417"/>
              <a:ext cx="455810" cy="455241"/>
            </a:xfrm>
            <a:prstGeom prst="rect">
              <a:avLst/>
            </a:prstGeom>
            <a:grpFill/>
          </p:spPr>
        </p:pic>
        <p:pic>
          <p:nvPicPr>
            <p:cNvPr id="48" name="図 47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7816" y="4794480"/>
              <a:ext cx="455810" cy="455241"/>
            </a:xfrm>
            <a:prstGeom prst="rect">
              <a:avLst/>
            </a:prstGeom>
            <a:grpFill/>
          </p:spPr>
        </p:pic>
        <p:pic>
          <p:nvPicPr>
            <p:cNvPr id="49" name="図 48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7816" y="5252519"/>
              <a:ext cx="455810" cy="455241"/>
            </a:xfrm>
            <a:prstGeom prst="rect">
              <a:avLst/>
            </a:prstGeom>
            <a:grpFill/>
          </p:spPr>
        </p:pic>
        <p:sp>
          <p:nvSpPr>
            <p:cNvPr id="5" name="正方形/長方形 4"/>
            <p:cNvSpPr/>
            <p:nvPr/>
          </p:nvSpPr>
          <p:spPr>
            <a:xfrm>
              <a:off x="1623215" y="5473055"/>
              <a:ext cx="1813635" cy="78647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700" dirty="0"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お名前</a:t>
              </a: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8838" y="5048747"/>
            <a:ext cx="586059" cy="444308"/>
          </a:xfrm>
          <a:prstGeom prst="rect">
            <a:avLst/>
          </a:prstGeom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1612FA5-588B-0619-A389-832B6C643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96712"/>
              </p:ext>
            </p:extLst>
          </p:nvPr>
        </p:nvGraphicFramePr>
        <p:xfrm>
          <a:off x="99550" y="8291231"/>
          <a:ext cx="6657013" cy="1509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7013">
                  <a:extLst>
                    <a:ext uri="{9D8B030D-6E8A-4147-A177-3AD203B41FA5}">
                      <a16:colId xmlns:a16="http://schemas.microsoft.com/office/drawing/2014/main" val="3321389872"/>
                    </a:ext>
                  </a:extLst>
                </a:gridCol>
              </a:tblGrid>
              <a:tr h="31616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600" spc="200" baseline="0" dirty="0">
                          <a:solidFill>
                            <a:schemeClr val="bg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お問い合わせ</a:t>
                      </a:r>
                    </a:p>
                  </a:txBody>
                  <a:tcPr marT="1800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145696"/>
                  </a:ext>
                </a:extLst>
              </a:tr>
              <a:tr h="119383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桶川市役所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価格高騰重点支援給付金コールセンター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endParaRPr kumimoji="1" lang="en-US" altLang="ja-JP" sz="1400" b="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kumimoji="1" lang="ja-JP" altLang="en-US" sz="2000" b="0" baseline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 </a:t>
                      </a: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☎</a:t>
                      </a:r>
                      <a:r>
                        <a:rPr kumimoji="1" lang="ja-JP" altLang="en-US" sz="2000" b="1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０４８ｰ７８８ｰ２４６６</a:t>
                      </a:r>
                      <a:endParaRPr kumimoji="1" lang="en-US" altLang="ja-JP" sz="20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受付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時間　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平日　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8:30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～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17:15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（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土日祝を除く）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92075" indent="-92075">
                        <a:lnSpc>
                          <a:spcPct val="110000"/>
                        </a:lnSpc>
                      </a:pP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〒</a:t>
                      </a:r>
                      <a:r>
                        <a:rPr kumimoji="1" lang="en-US" altLang="ja-JP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363-8501</a:t>
                      </a:r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  <a:r>
                        <a:rPr kumimoji="1" lang="ja-JP" altLang="en-US" sz="14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桶川市泉１丁目３番２８号</a:t>
                      </a:r>
                      <a:endParaRPr kumimoji="1" lang="en-US" altLang="ja-JP" sz="1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T="72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864660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4546E7C-68F3-FDBA-11B9-4848894BBBAE}"/>
              </a:ext>
            </a:extLst>
          </p:cNvPr>
          <p:cNvSpPr/>
          <p:nvPr/>
        </p:nvSpPr>
        <p:spPr>
          <a:xfrm>
            <a:off x="42529" y="3777261"/>
            <a:ext cx="6768000" cy="36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r>
              <a:rPr kumimoji="1" lang="en-US" altLang="ja-JP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Ⅱ</a:t>
            </a:r>
            <a:r>
              <a:rPr kumimoji="1" lang="ja-JP" altLang="en-US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b="1" spc="8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転入世帯または世帯の中に転入者がいる世帯</a:t>
            </a:r>
          </a:p>
        </p:txBody>
      </p:sp>
    </p:spTree>
    <p:extLst>
      <p:ext uri="{BB962C8B-B14F-4D97-AF65-F5344CB8AC3E}">
        <p14:creationId xmlns:p14="http://schemas.microsoft.com/office/powerpoint/2010/main" val="158802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1128</TotalTime>
  <Words>600</Words>
  <Application>Microsoft Office PowerPoint</Application>
  <PresentationFormat>A4 210 x 297 mm</PresentationFormat>
  <Paragraphs>59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UD デジタル 教科書体 NK-B</vt:lpstr>
      <vt:lpstr>メイリオ</vt:lpstr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</vt:vector>
  </TitlesOfParts>
  <Company>厚生労働省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渡辺 正毅(watanabe-masaki)</dc:creator>
  <cp:lastModifiedBy>Administrator</cp:lastModifiedBy>
  <cp:revision>123</cp:revision>
  <cp:lastPrinted>2023-06-26T04:20:26Z</cp:lastPrinted>
  <dcterms:created xsi:type="dcterms:W3CDTF">2021-11-18T09:11:46Z</dcterms:created>
  <dcterms:modified xsi:type="dcterms:W3CDTF">2023-06-26T04:20:55Z</dcterms:modified>
</cp:coreProperties>
</file>